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6" r:id="rId4"/>
    <p:sldId id="260" r:id="rId5"/>
    <p:sldId id="261" r:id="rId6"/>
    <p:sldId id="263" r:id="rId7"/>
    <p:sldId id="258" r:id="rId8"/>
    <p:sldId id="265" r:id="rId9"/>
    <p:sldId id="272" r:id="rId10"/>
    <p:sldId id="266" r:id="rId11"/>
    <p:sldId id="267" r:id="rId12"/>
    <p:sldId id="269" r:id="rId13"/>
    <p:sldId id="268" r:id="rId14"/>
    <p:sldId id="270" r:id="rId15"/>
    <p:sldId id="271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D0A"/>
    <a:srgbClr val="2C4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1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91C-1CEB-4A42-8CBA-42A9EE59D951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2E16-0AB7-46A8-A29B-2201AE7AF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73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91C-1CEB-4A42-8CBA-42A9EE59D951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2E16-0AB7-46A8-A29B-2201AE7AF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51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91C-1CEB-4A42-8CBA-42A9EE59D951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2E16-0AB7-46A8-A29B-2201AE7AF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07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91C-1CEB-4A42-8CBA-42A9EE59D951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2E16-0AB7-46A8-A29B-2201AE7AF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42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91C-1CEB-4A42-8CBA-42A9EE59D951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2E16-0AB7-46A8-A29B-2201AE7AF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6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91C-1CEB-4A42-8CBA-42A9EE59D951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2E16-0AB7-46A8-A29B-2201AE7AF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58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91C-1CEB-4A42-8CBA-42A9EE59D951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2E16-0AB7-46A8-A29B-2201AE7AF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502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91C-1CEB-4A42-8CBA-42A9EE59D951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2E16-0AB7-46A8-A29B-2201AE7AF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24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91C-1CEB-4A42-8CBA-42A9EE59D951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2E16-0AB7-46A8-A29B-2201AE7AF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6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91C-1CEB-4A42-8CBA-42A9EE59D951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2E16-0AB7-46A8-A29B-2201AE7AF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63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91C-1CEB-4A42-8CBA-42A9EE59D951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2E16-0AB7-46A8-A29B-2201AE7AF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27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1191C-1CEB-4A42-8CBA-42A9EE59D951}" type="datetimeFigureOut">
              <a:rPr lang="nl-NL" smtClean="0"/>
              <a:t>24-2-2014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E2E16-0AB7-46A8-A29B-2201AE7AF8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77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5785958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-36511" y="2780928"/>
            <a:ext cx="9289031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-468560" y="4189349"/>
            <a:ext cx="9793088" cy="1687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2C4196"/>
                </a:solidFill>
                <a:latin typeface="OfficinaSerifCTT" pitchFamily="2" charset="0"/>
              </a:rPr>
              <a:t>On Our Way to a World </a:t>
            </a:r>
            <a:br>
              <a:rPr lang="en-GB" b="1" dirty="0" smtClean="0">
                <a:solidFill>
                  <a:srgbClr val="2C4196"/>
                </a:solidFill>
                <a:latin typeface="OfficinaSerifCTT" pitchFamily="2" charset="0"/>
              </a:rPr>
            </a:br>
            <a:r>
              <a:rPr lang="en-GB" b="1" dirty="0" smtClean="0">
                <a:solidFill>
                  <a:srgbClr val="2C4196"/>
                </a:solidFill>
                <a:latin typeface="OfficinaSerifCTT" pitchFamily="2" charset="0"/>
              </a:rPr>
              <a:t>Larger Than Ourselves</a:t>
            </a:r>
            <a:br>
              <a:rPr lang="en-GB" b="1" dirty="0" smtClean="0">
                <a:solidFill>
                  <a:srgbClr val="2C4196"/>
                </a:solidFill>
                <a:latin typeface="OfficinaSerifCTT" pitchFamily="2" charset="0"/>
              </a:rPr>
            </a:br>
            <a:endParaRPr lang="nl-NL" dirty="0">
              <a:solidFill>
                <a:srgbClr val="2C4196"/>
              </a:solidFill>
              <a:latin typeface="OfficinaSerifCT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54527"/>
            <a:ext cx="6400800" cy="1752600"/>
          </a:xfrm>
        </p:spPr>
        <p:txBody>
          <a:bodyPr>
            <a:normAutofit/>
          </a:bodyPr>
          <a:lstStyle/>
          <a:p>
            <a:r>
              <a:rPr lang="en-GB" sz="2400" i="1" dirty="0" smtClean="0">
                <a:solidFill>
                  <a:srgbClr val="2C4196"/>
                </a:solidFill>
                <a:latin typeface="OfficinaSerifCTT" pitchFamily="2" charset="0"/>
              </a:rPr>
              <a:t>On the Relation Between Economic Development </a:t>
            </a:r>
          </a:p>
          <a:p>
            <a:r>
              <a:rPr lang="en-GB" sz="2400" i="1" dirty="0" smtClean="0">
                <a:solidFill>
                  <a:srgbClr val="2C4196"/>
                </a:solidFill>
                <a:latin typeface="OfficinaSerifCTT" pitchFamily="2" charset="0"/>
              </a:rPr>
              <a:t>and Good Governance in a Sustainable Society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4365104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2C4196"/>
                </a:solidFill>
                <a:latin typeface="OfficinaSerifCTT" pitchFamily="2" charset="0"/>
              </a:rPr>
              <a:t>Inaugural professorial lecture as</a:t>
            </a:r>
            <a:endParaRPr lang="nl-NL" sz="2000" dirty="0" smtClean="0">
              <a:solidFill>
                <a:srgbClr val="2C4196"/>
              </a:solidFill>
              <a:latin typeface="OfficinaSerifCTT" pitchFamily="2" charset="0"/>
            </a:endParaRPr>
          </a:p>
          <a:p>
            <a:pPr algn="ctr"/>
            <a:r>
              <a:rPr lang="en-GB" sz="2000" dirty="0" smtClean="0">
                <a:solidFill>
                  <a:srgbClr val="2C4196"/>
                </a:solidFill>
                <a:latin typeface="OfficinaSerifCTT" pitchFamily="2" charset="0"/>
              </a:rPr>
              <a:t>Professor of Global Economy &amp; Governance </a:t>
            </a:r>
          </a:p>
          <a:p>
            <a:pPr algn="ctr"/>
            <a:endParaRPr lang="en-GB" sz="2000" dirty="0" smtClean="0">
              <a:solidFill>
                <a:srgbClr val="2C4196"/>
              </a:solidFill>
              <a:latin typeface="OfficinaSerifCTT" pitchFamily="2" charset="0"/>
            </a:endParaRPr>
          </a:p>
          <a:p>
            <a:pPr algn="ctr"/>
            <a:r>
              <a:rPr lang="en-GB" sz="2000" dirty="0" smtClean="0">
                <a:solidFill>
                  <a:srgbClr val="2C4196"/>
                </a:solidFill>
                <a:latin typeface="OfficinaSerifCTT" pitchFamily="2" charset="0"/>
              </a:rPr>
              <a:t>Philip E. Wagner</a:t>
            </a:r>
          </a:p>
          <a:p>
            <a:endParaRPr lang="nl-NL" sz="2000" dirty="0">
              <a:solidFill>
                <a:srgbClr val="2C4196"/>
              </a:solidFill>
              <a:latin typeface="OfficinaSerifCT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46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-252536" y="260648"/>
            <a:ext cx="2520280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827584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123728" y="260648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16" y="2636912"/>
            <a:ext cx="4235384" cy="309183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83768" y="518815"/>
            <a:ext cx="56166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2C4196"/>
                </a:solidFill>
                <a:latin typeface="OfficinaSerifCTT" pitchFamily="2" charset="0"/>
              </a:rPr>
              <a:t>Transforming from </a:t>
            </a:r>
            <a:r>
              <a:rPr lang="en-US" sz="3000" b="1" dirty="0" smtClean="0">
                <a:solidFill>
                  <a:srgbClr val="2C4196"/>
                </a:solidFill>
                <a:latin typeface="OfficinaSerifCTT" pitchFamily="2" charset="0"/>
              </a:rPr>
              <a:t>a ‘perfect</a:t>
            </a:r>
            <a:r>
              <a:rPr lang="en-US" sz="3000" b="1" dirty="0">
                <a:solidFill>
                  <a:srgbClr val="2C4196"/>
                </a:solidFill>
                <a:latin typeface="OfficinaSerifCTT" pitchFamily="2" charset="0"/>
              </a:rPr>
              <a:t>’ </a:t>
            </a:r>
            <a:r>
              <a:rPr lang="en-US" sz="3000" b="1" dirty="0" smtClean="0">
                <a:solidFill>
                  <a:srgbClr val="2C4196"/>
                </a:solidFill>
                <a:latin typeface="OfficinaSerifCTT" pitchFamily="2" charset="0"/>
              </a:rPr>
              <a:t>market to </a:t>
            </a:r>
            <a:r>
              <a:rPr lang="en-US" sz="3000" b="1" dirty="0">
                <a:solidFill>
                  <a:srgbClr val="2C4196"/>
                </a:solidFill>
                <a:latin typeface="OfficinaSerifCTT" pitchFamily="2" charset="0"/>
              </a:rPr>
              <a:t>a modern institutional economy </a:t>
            </a:r>
            <a:endParaRPr lang="nl-NL" sz="3000" dirty="0">
              <a:solidFill>
                <a:srgbClr val="2C4196"/>
              </a:solidFill>
              <a:latin typeface="OfficinaSerif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217501"/>
            <a:ext cx="4159446" cy="6239169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>
            <a:off x="-252536" y="260648"/>
            <a:ext cx="2520280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827584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2123728" y="268880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222399"/>
            <a:ext cx="7772400" cy="1470025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2C4196"/>
                </a:solidFill>
                <a:latin typeface="OfficinaSerifCTT" pitchFamily="2" charset="0"/>
              </a:rPr>
              <a:t>Curacao and her prospects</a:t>
            </a:r>
            <a:endParaRPr lang="nl-NL" sz="3000" dirty="0">
              <a:solidFill>
                <a:srgbClr val="2C4196"/>
              </a:solidFill>
              <a:latin typeface="OfficinaSerifCT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72680" y="302791"/>
            <a:ext cx="781472" cy="128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b="1" dirty="0" smtClean="0">
                <a:solidFill>
                  <a:srgbClr val="2C4196"/>
                </a:solidFill>
                <a:cs typeface="Arial" panose="020B0604020202020204" pitchFamily="34" charset="0"/>
              </a:rPr>
              <a:t>¸</a:t>
            </a:r>
            <a:endParaRPr lang="nl-NL" sz="3000" dirty="0">
              <a:solidFill>
                <a:srgbClr val="2C4196"/>
              </a:solidFill>
              <a:cs typeface="Arial" panose="020B060402020202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82319"/>
            <a:ext cx="5688632" cy="426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9666" y="260648"/>
            <a:ext cx="4183425" cy="626469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-252536" y="260648"/>
            <a:ext cx="2520280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827584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123728" y="260648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83768" y="518815"/>
            <a:ext cx="56166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rgbClr val="2C4196"/>
                </a:solidFill>
                <a:latin typeface="OfficinaSerifCTT" pitchFamily="2" charset="0"/>
              </a:rPr>
              <a:t>Access to Prosperity</a:t>
            </a:r>
            <a:endParaRPr lang="nl-NL" sz="3000" dirty="0">
              <a:solidFill>
                <a:srgbClr val="2C4196"/>
              </a:solidFill>
              <a:latin typeface="OfficinaSerifCTT" pitchFamily="2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76" y="1755576"/>
            <a:ext cx="3279652" cy="462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-252536" y="260648"/>
            <a:ext cx="2520280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827584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2123728" y="260648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83768" y="518815"/>
            <a:ext cx="5544616" cy="1414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2C4196"/>
                </a:solidFill>
                <a:latin typeface="OfficinaSerifCTT" pitchFamily="2" charset="0"/>
              </a:rPr>
              <a:t>Evolving from a grey economy,  by a green economy towards a blue economy</a:t>
            </a:r>
            <a:endParaRPr lang="nl-NL" sz="3000" dirty="0">
              <a:solidFill>
                <a:srgbClr val="2C4196"/>
              </a:solidFill>
              <a:latin typeface="OfficinaSerifCTT" pitchFamily="2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7097" y="2783801"/>
            <a:ext cx="8272191" cy="275739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538" y="2783801"/>
            <a:ext cx="4141298" cy="275914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83801"/>
            <a:ext cx="5062762" cy="2757397"/>
          </a:xfrm>
          <a:prstGeom prst="rect">
            <a:avLst/>
          </a:prstGeom>
        </p:spPr>
      </p:pic>
      <p:sp>
        <p:nvSpPr>
          <p:cNvPr id="17" name="Rechthoek 16"/>
          <p:cNvSpPr/>
          <p:nvPr/>
        </p:nvSpPr>
        <p:spPr>
          <a:xfrm>
            <a:off x="2771800" y="2708920"/>
            <a:ext cx="96746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6035795" y="2598809"/>
            <a:ext cx="96746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4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0968" y="230144"/>
            <a:ext cx="11046428" cy="662785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239344" y="260648"/>
            <a:ext cx="2412776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4211960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508104" y="260648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68144" y="518815"/>
            <a:ext cx="381642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rgbClr val="2C4196"/>
                </a:solidFill>
                <a:latin typeface="OfficinaSerifCTT" pitchFamily="2" charset="0"/>
              </a:rPr>
              <a:t>A Contemporary University</a:t>
            </a:r>
            <a:endParaRPr lang="nl-NL" sz="3000" dirty="0">
              <a:solidFill>
                <a:srgbClr val="2C4196"/>
              </a:solidFill>
              <a:latin typeface="OfficinaSerifCTT" pitchFamily="2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796136" y="2636913"/>
            <a:ext cx="3275855" cy="374441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kern="1600" dirty="0" smtClean="0">
                <a:solidFill>
                  <a:srgbClr val="E8BD0A"/>
                </a:solidFill>
                <a:latin typeface="OfficinaSerifCTT" pitchFamily="2" charset="0"/>
              </a:rPr>
              <a:t>•</a:t>
            </a:r>
            <a:r>
              <a:rPr lang="en-US" sz="2000" i="1" kern="1600" dirty="0" smtClean="0">
                <a:solidFill>
                  <a:srgbClr val="E8BD0A"/>
                </a:solidFill>
                <a:latin typeface="OfficinaSerifCTT" pitchFamily="2" charset="0"/>
              </a:rPr>
              <a:t>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Thought leadership</a:t>
            </a:r>
          </a:p>
          <a:p>
            <a:pPr algn="l">
              <a:lnSpc>
                <a:spcPct val="150000"/>
              </a:lnSpc>
            </a:pPr>
            <a:r>
              <a:rPr lang="en-US" sz="2000" kern="1600" dirty="0" smtClean="0">
                <a:solidFill>
                  <a:srgbClr val="E8BD0A"/>
                </a:solidFill>
                <a:latin typeface="OfficinaSerifCTT" pitchFamily="2" charset="0"/>
              </a:rPr>
              <a:t>•</a:t>
            </a:r>
            <a:r>
              <a:rPr lang="en-US" sz="2000" i="1" kern="1600" dirty="0" smtClean="0">
                <a:solidFill>
                  <a:srgbClr val="E8BD0A"/>
                </a:solidFill>
                <a:latin typeface="OfficinaSerifCTT" pitchFamily="2" charset="0"/>
              </a:rPr>
              <a:t>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Academic 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46270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-252536" y="260648"/>
            <a:ext cx="2520280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827584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123728" y="260648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45" y="3202734"/>
            <a:ext cx="2927306" cy="306196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83768" y="518815"/>
            <a:ext cx="56166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rgbClr val="2C4196"/>
                </a:solidFill>
                <a:latin typeface="OfficinaSerifCTT" pitchFamily="2" charset="0"/>
              </a:rPr>
              <a:t>Education and research</a:t>
            </a:r>
            <a:endParaRPr lang="nl-NL" sz="3000" dirty="0">
              <a:solidFill>
                <a:srgbClr val="2C4196"/>
              </a:solidFill>
              <a:latin typeface="OfficinaSerifCTT" pitchFamily="2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483769" y="1988840"/>
            <a:ext cx="5400600" cy="5052889"/>
          </a:xfrm>
        </p:spPr>
        <p:txBody>
          <a:bodyPr>
            <a:noAutofit/>
          </a:bodyPr>
          <a:lstStyle/>
          <a:p>
            <a:pPr algn="l"/>
            <a:r>
              <a:rPr lang="en-US" sz="2000" kern="1600" dirty="0" smtClean="0">
                <a:solidFill>
                  <a:srgbClr val="E8BD0A"/>
                </a:solidFill>
                <a:latin typeface="OfficinaSerifCTT" pitchFamily="2" charset="0"/>
              </a:rPr>
              <a:t>•</a:t>
            </a:r>
            <a:r>
              <a:rPr lang="en-US" sz="2000" i="1" kern="1600" dirty="0" smtClean="0">
                <a:solidFill>
                  <a:srgbClr val="E8BD0A"/>
                </a:solidFill>
                <a:latin typeface="OfficinaSerifCTT" pitchFamily="2" charset="0"/>
              </a:rPr>
              <a:t>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The foundation for good education is respect. </a:t>
            </a:r>
          </a:p>
          <a:p>
            <a:pPr algn="l"/>
            <a:endParaRPr lang="en-US" sz="2000" kern="1600" dirty="0" smtClean="0">
              <a:solidFill>
                <a:srgbClr val="2C4196"/>
              </a:solidFill>
              <a:latin typeface="OfficinaSerifCTT" pitchFamily="2" charset="0"/>
            </a:endParaRPr>
          </a:p>
          <a:p>
            <a:pPr algn="l"/>
            <a:r>
              <a:rPr lang="en-US" sz="2000" kern="1600" dirty="0" smtClean="0">
                <a:solidFill>
                  <a:srgbClr val="E8BD0A"/>
                </a:solidFill>
                <a:latin typeface="OfficinaSerifCTT" pitchFamily="2" charset="0"/>
              </a:rPr>
              <a:t>•</a:t>
            </a:r>
            <a:r>
              <a:rPr lang="en-US" sz="2000" i="1" kern="1600" dirty="0" smtClean="0">
                <a:solidFill>
                  <a:srgbClr val="E8BD0A"/>
                </a:solidFill>
                <a:latin typeface="OfficinaSerifCTT" pitchFamily="2" charset="0"/>
              </a:rPr>
              <a:t>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Initiated research will depart from social issues:</a:t>
            </a:r>
          </a:p>
          <a:p>
            <a:pPr algn="l"/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   - New Business Lab</a:t>
            </a:r>
          </a:p>
          <a:p>
            <a:pPr algn="l"/>
            <a:r>
              <a:rPr lang="en-US" sz="2000" kern="1600" dirty="0">
                <a:solidFill>
                  <a:srgbClr val="2C4196"/>
                </a:solidFill>
                <a:latin typeface="OfficinaSerifCTT" pitchFamily="2" charset="0"/>
              </a:rPr>
              <a:t>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  - Diversity in Governance</a:t>
            </a:r>
          </a:p>
        </p:txBody>
      </p:sp>
    </p:spTree>
    <p:extLst>
      <p:ext uri="{BB962C8B-B14F-4D97-AF65-F5344CB8AC3E}">
        <p14:creationId xmlns:p14="http://schemas.microsoft.com/office/powerpoint/2010/main" val="33999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454" y="158448"/>
            <a:ext cx="8393184" cy="6294888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239344" y="260648"/>
            <a:ext cx="2412776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4211960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508104" y="260648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68144" y="518815"/>
            <a:ext cx="381642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rgbClr val="2C4196"/>
                </a:solidFill>
                <a:latin typeface="OfficinaSerifCTT" pitchFamily="2" charset="0"/>
              </a:rPr>
              <a:t>Caribbean Governance</a:t>
            </a:r>
            <a:endParaRPr lang="nl-NL" sz="3000" dirty="0">
              <a:solidFill>
                <a:srgbClr val="2C4196"/>
              </a:solidFill>
              <a:latin typeface="OfficinaSerif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158448"/>
            <a:ext cx="8393184" cy="6294887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239344" y="260648"/>
            <a:ext cx="2412776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4211960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508104" y="260648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68144" y="518815"/>
            <a:ext cx="3816424" cy="1830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>
                <a:solidFill>
                  <a:srgbClr val="2C4196"/>
                </a:solidFill>
                <a:latin typeface="OfficinaSerifCTT" pitchFamily="2" charset="0"/>
              </a:rPr>
              <a:t>Going </a:t>
            </a:r>
            <a:r>
              <a:rPr lang="en-US" sz="3000" b="1" dirty="0" smtClean="0">
                <a:solidFill>
                  <a:srgbClr val="2C4196"/>
                </a:solidFill>
                <a:latin typeface="OfficinaSerifCTT" pitchFamily="2" charset="0"/>
              </a:rPr>
              <a:t/>
            </a:r>
            <a:br>
              <a:rPr lang="en-US" sz="3000" b="1" dirty="0" smtClean="0">
                <a:solidFill>
                  <a:srgbClr val="2C4196"/>
                </a:solidFill>
                <a:latin typeface="OfficinaSerifCTT" pitchFamily="2" charset="0"/>
              </a:rPr>
            </a:br>
            <a:r>
              <a:rPr lang="en-US" sz="3000" b="1" dirty="0" smtClean="0">
                <a:solidFill>
                  <a:srgbClr val="2C4196"/>
                </a:solidFill>
                <a:latin typeface="OfficinaSerifCTT" pitchFamily="2" charset="0"/>
              </a:rPr>
              <a:t>beyond </a:t>
            </a:r>
            <a:br>
              <a:rPr lang="en-US" sz="3000" b="1" dirty="0" smtClean="0">
                <a:solidFill>
                  <a:srgbClr val="2C4196"/>
                </a:solidFill>
                <a:latin typeface="OfficinaSerifCTT" pitchFamily="2" charset="0"/>
              </a:rPr>
            </a:br>
            <a:r>
              <a:rPr lang="en-US" sz="3000" b="1" dirty="0" smtClean="0">
                <a:solidFill>
                  <a:srgbClr val="2C4196"/>
                </a:solidFill>
                <a:latin typeface="OfficinaSerifCTT" pitchFamily="2" charset="0"/>
              </a:rPr>
              <a:t>borders</a:t>
            </a:r>
            <a:endParaRPr lang="nl-NL" sz="3000" dirty="0">
              <a:solidFill>
                <a:srgbClr val="2C4196"/>
              </a:solidFill>
              <a:latin typeface="OfficinaSerif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162731"/>
            <a:ext cx="9579666" cy="6362613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239344" y="260648"/>
            <a:ext cx="2412776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4211960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508104" y="260648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68144" y="518815"/>
            <a:ext cx="3816424" cy="1398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rgbClr val="2C4196"/>
                </a:solidFill>
                <a:latin typeface="OfficinaSerifCTT" pitchFamily="2" charset="0"/>
              </a:rPr>
              <a:t>I Thank</a:t>
            </a:r>
            <a:endParaRPr lang="nl-NL" sz="3000" dirty="0">
              <a:solidFill>
                <a:srgbClr val="2C4196"/>
              </a:solidFill>
              <a:latin typeface="OfficinaSerifCTT" pitchFamily="2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868145" y="2636913"/>
            <a:ext cx="3023319" cy="316835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600" i="1" kern="1600" dirty="0" err="1" smtClean="0">
                <a:solidFill>
                  <a:srgbClr val="2C4196"/>
                </a:solidFill>
                <a:latin typeface="OfficinaSerifCTT" pitchFamily="2" charset="0"/>
              </a:rPr>
              <a:t>Adri</a:t>
            </a:r>
            <a:r>
              <a:rPr lang="en-US" sz="1600" i="1" kern="1600" dirty="0" smtClean="0">
                <a:solidFill>
                  <a:srgbClr val="2C4196"/>
                </a:solidFill>
                <a:latin typeface="OfficinaSerifCTT" pitchFamily="2" charset="0"/>
              </a:rPr>
              <a:t> </a:t>
            </a:r>
            <a:r>
              <a:rPr lang="en-US" sz="1600" i="1" kern="1600" dirty="0" err="1">
                <a:solidFill>
                  <a:srgbClr val="2C4196"/>
                </a:solidFill>
                <a:latin typeface="OfficinaSerifCTT" pitchFamily="2" charset="0"/>
              </a:rPr>
              <a:t>Broeke</a:t>
            </a:r>
            <a:r>
              <a:rPr lang="en-US" sz="1600" i="1" kern="1600" dirty="0">
                <a:solidFill>
                  <a:srgbClr val="2C4196"/>
                </a:solidFill>
                <a:latin typeface="OfficinaSerifCTT" pitchFamily="2" charset="0"/>
              </a:rPr>
              <a:t>, Antje </a:t>
            </a:r>
            <a:r>
              <a:rPr lang="en-US" sz="1600" i="1" kern="1600" dirty="0" err="1">
                <a:solidFill>
                  <a:srgbClr val="2C4196"/>
                </a:solidFill>
                <a:latin typeface="OfficinaSerifCTT" pitchFamily="2" charset="0"/>
              </a:rPr>
              <a:t>Diertens</a:t>
            </a:r>
            <a:r>
              <a:rPr lang="en-US" sz="1600" i="1" kern="1600" dirty="0">
                <a:solidFill>
                  <a:srgbClr val="2C4196"/>
                </a:solidFill>
                <a:latin typeface="OfficinaSerifCTT" pitchFamily="2" charset="0"/>
              </a:rPr>
              <a:t>, Monique </a:t>
            </a:r>
            <a:r>
              <a:rPr lang="en-US" sz="1600" i="1" kern="1600" dirty="0" err="1">
                <a:solidFill>
                  <a:srgbClr val="2C4196"/>
                </a:solidFill>
                <a:latin typeface="OfficinaSerifCTT" pitchFamily="2" charset="0"/>
              </a:rPr>
              <a:t>Krozendijk</a:t>
            </a:r>
            <a:r>
              <a:rPr lang="en-US" sz="1600" i="1" kern="1600" dirty="0">
                <a:solidFill>
                  <a:srgbClr val="2C4196"/>
                </a:solidFill>
                <a:latin typeface="OfficinaSerifCTT" pitchFamily="2" charset="0"/>
              </a:rPr>
              <a:t>, </a:t>
            </a:r>
            <a:r>
              <a:rPr lang="en-US" sz="1600" i="1" kern="1600" dirty="0" smtClean="0">
                <a:solidFill>
                  <a:srgbClr val="2C4196"/>
                </a:solidFill>
                <a:latin typeface="OfficinaSerifCTT" pitchFamily="2" charset="0"/>
              </a:rPr>
              <a:t/>
            </a:r>
            <a:br>
              <a:rPr lang="en-US" sz="1600" i="1" kern="1600" dirty="0" smtClean="0">
                <a:solidFill>
                  <a:srgbClr val="2C4196"/>
                </a:solidFill>
                <a:latin typeface="OfficinaSerifCTT" pitchFamily="2" charset="0"/>
              </a:rPr>
            </a:br>
            <a:r>
              <a:rPr lang="en-US" sz="1600" i="1" kern="1600" dirty="0" err="1" smtClean="0">
                <a:solidFill>
                  <a:srgbClr val="2C4196"/>
                </a:solidFill>
                <a:latin typeface="OfficinaSerifCTT" pitchFamily="2" charset="0"/>
              </a:rPr>
              <a:t>Jolinda</a:t>
            </a:r>
            <a:r>
              <a:rPr lang="en-US" sz="1600" i="1" kern="1600" dirty="0" smtClean="0">
                <a:solidFill>
                  <a:srgbClr val="2C4196"/>
                </a:solidFill>
                <a:latin typeface="OfficinaSerifCTT" pitchFamily="2" charset="0"/>
              </a:rPr>
              <a:t> </a:t>
            </a:r>
            <a:r>
              <a:rPr lang="en-US" sz="1600" i="1" kern="1600" dirty="0" err="1">
                <a:solidFill>
                  <a:srgbClr val="2C4196"/>
                </a:solidFill>
                <a:latin typeface="OfficinaSerifCTT" pitchFamily="2" charset="0"/>
              </a:rPr>
              <a:t>Louwerse</a:t>
            </a:r>
            <a:r>
              <a:rPr lang="en-US" sz="1600" i="1" kern="1600" dirty="0">
                <a:solidFill>
                  <a:srgbClr val="2C4196"/>
                </a:solidFill>
                <a:latin typeface="OfficinaSerifCTT" pitchFamily="2" charset="0"/>
              </a:rPr>
              <a:t>, Steven </a:t>
            </a:r>
            <a:r>
              <a:rPr lang="en-US" sz="1600" i="1" kern="1600" dirty="0" err="1">
                <a:solidFill>
                  <a:srgbClr val="2C4196"/>
                </a:solidFill>
                <a:latin typeface="OfficinaSerifCTT" pitchFamily="2" charset="0"/>
              </a:rPr>
              <a:t>Smit</a:t>
            </a:r>
            <a:r>
              <a:rPr lang="en-US" sz="1600" i="1" kern="1600" dirty="0">
                <a:solidFill>
                  <a:srgbClr val="2C4196"/>
                </a:solidFill>
                <a:latin typeface="OfficinaSerifCTT" pitchFamily="2" charset="0"/>
              </a:rPr>
              <a:t>, </a:t>
            </a:r>
            <a:r>
              <a:rPr lang="en-US" sz="1600" i="1" kern="1600" dirty="0">
                <a:solidFill>
                  <a:srgbClr val="2C4196"/>
                </a:solidFill>
                <a:latin typeface="OfficinaSerifCTT" pitchFamily="2" charset="0"/>
              </a:rPr>
              <a:t>Caro </a:t>
            </a:r>
            <a:r>
              <a:rPr lang="en-US" sz="1600" i="1" kern="1600" dirty="0" err="1" smtClean="0">
                <a:solidFill>
                  <a:srgbClr val="2C4196"/>
                </a:solidFill>
                <a:latin typeface="OfficinaSerifCTT" pitchFamily="2" charset="0"/>
              </a:rPr>
              <a:t>Turlings</a:t>
            </a:r>
            <a:r>
              <a:rPr lang="en-US" sz="1600" i="1" kern="1600" dirty="0" smtClean="0">
                <a:solidFill>
                  <a:srgbClr val="2C4196"/>
                </a:solidFill>
                <a:latin typeface="OfficinaSerifCTT" pitchFamily="2" charset="0"/>
              </a:rPr>
              <a:t>,  </a:t>
            </a:r>
            <a:r>
              <a:rPr lang="en-US" sz="1600" i="1" kern="1600" dirty="0">
                <a:solidFill>
                  <a:srgbClr val="2C4196"/>
                </a:solidFill>
                <a:latin typeface="OfficinaSerifCTT" pitchFamily="2" charset="0"/>
              </a:rPr>
              <a:t>Jan </a:t>
            </a:r>
            <a:r>
              <a:rPr lang="en-US" sz="1600" i="1" kern="1600" dirty="0" err="1" smtClean="0">
                <a:solidFill>
                  <a:srgbClr val="2C4196"/>
                </a:solidFill>
                <a:latin typeface="OfficinaSerifCTT" pitchFamily="2" charset="0"/>
              </a:rPr>
              <a:t>Vaessen</a:t>
            </a:r>
            <a:endParaRPr lang="en-US" sz="1600" i="1" kern="1600" dirty="0" smtClean="0">
              <a:solidFill>
                <a:srgbClr val="2C4196"/>
              </a:solidFill>
              <a:latin typeface="OfficinaSerifCTT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1600" i="1" kern="1600" dirty="0" smtClean="0">
                <a:solidFill>
                  <a:srgbClr val="2C4196"/>
                </a:solidFill>
                <a:latin typeface="OfficinaSerifCTT" pitchFamily="2" charset="0"/>
              </a:rPr>
              <a:t>and</a:t>
            </a:r>
            <a:r>
              <a:rPr lang="en-US" sz="1600" i="1" kern="1600" dirty="0" smtClean="0">
                <a:solidFill>
                  <a:srgbClr val="2C4196"/>
                </a:solidFill>
                <a:latin typeface="OfficinaSerifCTT" pitchFamily="2" charset="0"/>
              </a:rPr>
              <a:t> </a:t>
            </a:r>
            <a:r>
              <a:rPr lang="en-US" sz="1600" i="1" kern="1600" dirty="0" err="1">
                <a:solidFill>
                  <a:srgbClr val="2C4196"/>
                </a:solidFill>
                <a:latin typeface="OfficinaSerifCTT" pitchFamily="2" charset="0"/>
              </a:rPr>
              <a:t>Lolle</a:t>
            </a:r>
            <a:r>
              <a:rPr lang="en-US" sz="1600" i="1" kern="1600" dirty="0">
                <a:solidFill>
                  <a:srgbClr val="2C4196"/>
                </a:solidFill>
                <a:latin typeface="OfficinaSerifCTT" pitchFamily="2" charset="0"/>
              </a:rPr>
              <a:t> </a:t>
            </a:r>
            <a:r>
              <a:rPr lang="en-US" sz="1600" i="1" kern="1600" dirty="0" err="1" smtClean="0">
                <a:solidFill>
                  <a:srgbClr val="2C4196"/>
                </a:solidFill>
                <a:latin typeface="OfficinaSerifCTT" pitchFamily="2" charset="0"/>
              </a:rPr>
              <a:t>Wijnja</a:t>
            </a:r>
            <a:endParaRPr lang="en-US" sz="1600" i="1" kern="1600" dirty="0">
              <a:solidFill>
                <a:srgbClr val="2C4196"/>
              </a:solidFill>
              <a:latin typeface="OfficinaSerifCTT" pitchFamily="2" charset="0"/>
            </a:endParaRPr>
          </a:p>
          <a:p>
            <a:pPr algn="l">
              <a:lnSpc>
                <a:spcPct val="150000"/>
              </a:lnSpc>
            </a:pPr>
            <a:endParaRPr lang="en-US" sz="1600" kern="1600" dirty="0">
              <a:solidFill>
                <a:srgbClr val="2C4196"/>
              </a:solidFill>
              <a:latin typeface="OfficinaSerifCTT" pitchFamily="2" charset="0"/>
            </a:endParaRPr>
          </a:p>
          <a:p>
            <a:pPr algn="l">
              <a:lnSpc>
                <a:spcPct val="150000"/>
              </a:lnSpc>
            </a:pPr>
            <a:r>
              <a:rPr lang="en-US" sz="1600" kern="1600" dirty="0">
                <a:solidFill>
                  <a:srgbClr val="2C4196"/>
                </a:solidFill>
                <a:latin typeface="OfficinaSerifCTT" pitchFamily="2" charset="0"/>
              </a:rPr>
              <a:t>for their help in the realization of this inaugural address</a:t>
            </a:r>
            <a:r>
              <a:rPr lang="en-US" sz="1600" kern="1600" dirty="0" smtClean="0">
                <a:solidFill>
                  <a:srgbClr val="2C4196"/>
                </a:solidFill>
                <a:latin typeface="OfficinaSerifCTT" pitchFamily="2" charset="0"/>
              </a:rPr>
              <a:t>.</a:t>
            </a:r>
            <a:endParaRPr lang="en-US" sz="1600" kern="1600" dirty="0">
              <a:solidFill>
                <a:srgbClr val="2C4196"/>
              </a:solidFill>
              <a:latin typeface="OfficinaSerif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32656" y="261691"/>
            <a:ext cx="4175073" cy="6262609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-252536" y="260648"/>
            <a:ext cx="2520280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826193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2122337" y="260648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872304"/>
            <a:ext cx="7956376" cy="170882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2C4196"/>
                </a:solidFill>
                <a:latin typeface="OfficinaSerifCTT" pitchFamily="2" charset="0"/>
              </a:rPr>
              <a:t>“The economy is important, </a:t>
            </a:r>
          </a:p>
          <a:p>
            <a:r>
              <a:rPr lang="en-GB" sz="2400" b="1" dirty="0" smtClean="0">
                <a:solidFill>
                  <a:srgbClr val="2C4196"/>
                </a:solidFill>
                <a:latin typeface="OfficinaSerifCTT" pitchFamily="2" charset="0"/>
              </a:rPr>
              <a:t>but there are more important</a:t>
            </a:r>
            <a:endParaRPr lang="nl-NL" sz="2400" dirty="0" smtClean="0">
              <a:solidFill>
                <a:srgbClr val="2C4196"/>
              </a:solidFill>
              <a:latin typeface="OfficinaSerifCTT" pitchFamily="2" charset="0"/>
            </a:endParaRPr>
          </a:p>
          <a:p>
            <a:r>
              <a:rPr lang="en-GB" sz="2400" b="1" dirty="0" smtClean="0">
                <a:solidFill>
                  <a:srgbClr val="2C4196"/>
                </a:solidFill>
                <a:latin typeface="OfficinaSerifCTT" pitchFamily="2" charset="0"/>
              </a:rPr>
              <a:t>issues than the economy.”</a:t>
            </a:r>
            <a:endParaRPr lang="nl-NL" sz="2400" dirty="0" smtClean="0">
              <a:solidFill>
                <a:srgbClr val="2C4196"/>
              </a:solidFill>
              <a:latin typeface="OfficinaSerifCT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2592621" y="1304590"/>
            <a:ext cx="6263651" cy="4175768"/>
          </a:xfrm>
          <a:prstGeom prst="rect">
            <a:avLst/>
          </a:prstGeom>
        </p:spPr>
      </p:pic>
      <p:sp>
        <p:nvSpPr>
          <p:cNvPr id="16" name="Rechthoek 15"/>
          <p:cNvSpPr/>
          <p:nvPr/>
        </p:nvSpPr>
        <p:spPr>
          <a:xfrm>
            <a:off x="-252536" y="260648"/>
            <a:ext cx="2520280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827584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2123728" y="260648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59" y="1916832"/>
            <a:ext cx="4810125" cy="441007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483769" y="518815"/>
            <a:ext cx="518457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 smtClean="0">
                <a:solidFill>
                  <a:srgbClr val="2C4196"/>
                </a:solidFill>
                <a:latin typeface="OfficinaSerifCTT" pitchFamily="2" charset="0"/>
              </a:rPr>
              <a:t>Economy, good governance and sustainability</a:t>
            </a:r>
            <a:endParaRPr lang="nl-NL" sz="3000" dirty="0">
              <a:solidFill>
                <a:srgbClr val="2C4196"/>
              </a:solidFill>
              <a:latin typeface="OfficinaSerif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913" y="258559"/>
            <a:ext cx="4128112" cy="6194231"/>
          </a:xfrm>
          <a:prstGeom prst="rect">
            <a:avLst/>
          </a:prstGeom>
        </p:spPr>
      </p:pic>
      <p:sp>
        <p:nvSpPr>
          <p:cNvPr id="13" name="Rechthoek 12"/>
          <p:cNvSpPr/>
          <p:nvPr/>
        </p:nvSpPr>
        <p:spPr>
          <a:xfrm>
            <a:off x="-252536" y="260648"/>
            <a:ext cx="2520280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827584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2123728" y="260648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518815"/>
            <a:ext cx="5974431" cy="1470025"/>
          </a:xfrm>
        </p:spPr>
        <p:txBody>
          <a:bodyPr>
            <a:normAutofit/>
          </a:bodyPr>
          <a:lstStyle/>
          <a:p>
            <a:pPr algn="l"/>
            <a:r>
              <a:rPr lang="en-GB" sz="3000" b="1" dirty="0" smtClean="0">
                <a:solidFill>
                  <a:srgbClr val="2C4196"/>
                </a:solidFill>
                <a:latin typeface="OfficinaSerifCTT" pitchFamily="2" charset="0"/>
              </a:rPr>
              <a:t>Dimensions in corporate </a:t>
            </a:r>
            <a:br>
              <a:rPr lang="en-GB" sz="3000" b="1" dirty="0" smtClean="0">
                <a:solidFill>
                  <a:srgbClr val="2C4196"/>
                </a:solidFill>
                <a:latin typeface="OfficinaSerifCTT" pitchFamily="2" charset="0"/>
              </a:rPr>
            </a:br>
            <a:r>
              <a:rPr lang="en-GB" sz="3000" b="1" dirty="0" smtClean="0">
                <a:solidFill>
                  <a:srgbClr val="2C4196"/>
                </a:solidFill>
                <a:latin typeface="OfficinaSerifCTT" pitchFamily="2" charset="0"/>
              </a:rPr>
              <a:t>social responsibility</a:t>
            </a:r>
            <a:endParaRPr lang="nl-NL" sz="3000" dirty="0">
              <a:solidFill>
                <a:srgbClr val="2C4196"/>
              </a:solidFill>
              <a:latin typeface="OfficinaSerifCT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2564904"/>
            <a:ext cx="6912768" cy="336500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kern="1600" dirty="0" smtClean="0">
                <a:solidFill>
                  <a:srgbClr val="2C4196"/>
                </a:solidFill>
                <a:latin typeface="OfficinaSerifCTT" pitchFamily="2" charset="0"/>
              </a:rPr>
              <a:t>Efficiency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	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What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will it yield?</a:t>
            </a:r>
          </a:p>
          <a:p>
            <a:pPr algn="l">
              <a:lnSpc>
                <a:spcPct val="150000"/>
              </a:lnSpc>
            </a:pPr>
            <a:r>
              <a:rPr lang="en-US" sz="2000" b="1" kern="1600" dirty="0" smtClean="0">
                <a:solidFill>
                  <a:srgbClr val="2C4196"/>
                </a:solidFill>
                <a:latin typeface="OfficinaSerifCTT" pitchFamily="2" charset="0"/>
              </a:rPr>
              <a:t>Equity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		How are the pro’s and con’s divided?</a:t>
            </a:r>
          </a:p>
          <a:p>
            <a:pPr algn="l">
              <a:lnSpc>
                <a:spcPct val="150000"/>
              </a:lnSpc>
            </a:pPr>
            <a:r>
              <a:rPr lang="en-US" sz="2000" b="1" kern="1600" dirty="0" smtClean="0">
                <a:solidFill>
                  <a:srgbClr val="2C4196"/>
                </a:solidFill>
                <a:latin typeface="OfficinaSerifCTT" pitchFamily="2" charset="0"/>
              </a:rPr>
              <a:t>Legitimacy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	Acceptability to indirectly concerned parties?</a:t>
            </a:r>
          </a:p>
          <a:p>
            <a:pPr algn="l">
              <a:lnSpc>
                <a:spcPct val="150000"/>
              </a:lnSpc>
            </a:pPr>
            <a:r>
              <a:rPr lang="en-US" sz="2000" b="1" kern="1600" dirty="0" smtClean="0">
                <a:solidFill>
                  <a:srgbClr val="2C4196"/>
                </a:solidFill>
                <a:latin typeface="OfficinaSerifCTT" pitchFamily="2" charset="0"/>
              </a:rPr>
              <a:t>Sustainability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	For how long can we keep it up?</a:t>
            </a:r>
          </a:p>
          <a:p>
            <a:pPr algn="l">
              <a:lnSpc>
                <a:spcPct val="150000"/>
              </a:lnSpc>
            </a:pPr>
            <a:r>
              <a:rPr lang="en-US" sz="2000" b="1" kern="1600" dirty="0" smtClean="0">
                <a:solidFill>
                  <a:srgbClr val="2C4196"/>
                </a:solidFill>
                <a:latin typeface="OfficinaSerifCTT" pitchFamily="2" charset="0"/>
              </a:rPr>
              <a:t>Purpose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		Does it fit our intrinsic motivation?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6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32656" y="261691"/>
            <a:ext cx="4175073" cy="6262609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-252536" y="260648"/>
            <a:ext cx="2520280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826193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122337" y="260648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1381868"/>
            <a:ext cx="6479329" cy="5659861"/>
          </a:xfrm>
        </p:spPr>
        <p:txBody>
          <a:bodyPr>
            <a:noAutofit/>
          </a:bodyPr>
          <a:lstStyle/>
          <a:p>
            <a:pPr algn="l"/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What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role do ‘ethics’ and ‘morals’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play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in the transformation from ‘governance’ to ‘good governance’? </a:t>
            </a:r>
          </a:p>
          <a:p>
            <a:pPr algn="l"/>
            <a:endParaRPr lang="en-US" sz="2000" kern="1600" dirty="0" smtClean="0">
              <a:solidFill>
                <a:srgbClr val="2C4196"/>
              </a:solidFill>
              <a:latin typeface="OfficinaSerifCTT" pitchFamily="2" charset="0"/>
            </a:endParaRPr>
          </a:p>
          <a:p>
            <a:pPr algn="l"/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How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can economic development and good governance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reinforce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each other as disciplines that connect the streets,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the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university and values as self-worth, self-regulation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and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respect to each other?</a:t>
            </a:r>
          </a:p>
          <a:p>
            <a:pPr algn="l"/>
            <a:endParaRPr lang="en-US" sz="2000" kern="1600" dirty="0" smtClean="0">
              <a:solidFill>
                <a:srgbClr val="2C4196"/>
              </a:solidFill>
              <a:latin typeface="OfficinaSerifCTT" pitchFamily="2" charset="0"/>
            </a:endParaRPr>
          </a:p>
          <a:p>
            <a:pPr algn="l"/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What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can ICUC contribute in the development of knowledge useful in entrepreneurship, good governance and the development of a sustainable society? </a:t>
            </a:r>
          </a:p>
          <a:p>
            <a:pPr algn="l"/>
            <a:endParaRPr lang="en-US" sz="2000" kern="1600" dirty="0" smtClean="0">
              <a:solidFill>
                <a:srgbClr val="2C4196"/>
              </a:solidFill>
              <a:latin typeface="OfficinaSerifCTT" pitchFamily="2" charset="0"/>
            </a:endParaRPr>
          </a:p>
          <a:p>
            <a:pPr algn="l"/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What </a:t>
            </a:r>
            <a:r>
              <a:rPr lang="en-US" sz="2000" kern="1600" dirty="0" smtClean="0">
                <a:solidFill>
                  <a:srgbClr val="2C4196"/>
                </a:solidFill>
                <a:latin typeface="OfficinaSerifCTT" pitchFamily="2" charset="0"/>
              </a:rPr>
              <a:t>will be its contribution from the chair of Global Economy and Governance?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83769" y="518815"/>
            <a:ext cx="5184576" cy="605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rgbClr val="2C4196"/>
                </a:solidFill>
                <a:latin typeface="OfficinaSerifCTT" pitchFamily="2" charset="0"/>
              </a:rPr>
              <a:t>The core questions</a:t>
            </a:r>
            <a:endParaRPr lang="nl-NL" sz="3000" dirty="0">
              <a:solidFill>
                <a:srgbClr val="2C4196"/>
              </a:solidFill>
              <a:latin typeface="OfficinaSerifCTT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302866" y="1381869"/>
            <a:ext cx="755576" cy="462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kern="1600" dirty="0" smtClean="0">
                <a:solidFill>
                  <a:srgbClr val="E8BD0A"/>
                </a:solidFill>
                <a:latin typeface="OfficinaSerifCTT" pitchFamily="2" charset="0"/>
              </a:rPr>
              <a:t>•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292601" y="2420888"/>
            <a:ext cx="755576" cy="462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kern="1600" dirty="0" smtClean="0">
                <a:solidFill>
                  <a:srgbClr val="E8BD0A"/>
                </a:solidFill>
                <a:latin typeface="OfficinaSerifCTT" pitchFamily="2" charset="0"/>
              </a:rPr>
              <a:t>•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302866" y="4077072"/>
            <a:ext cx="755576" cy="462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kern="1600" dirty="0" smtClean="0">
                <a:solidFill>
                  <a:srgbClr val="E8BD0A"/>
                </a:solidFill>
                <a:latin typeface="OfficinaSerifCTT" pitchFamily="2" charset="0"/>
              </a:rPr>
              <a:t>•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299751" y="5415435"/>
            <a:ext cx="755576" cy="462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kern="1600" dirty="0" smtClean="0">
                <a:solidFill>
                  <a:srgbClr val="E8BD0A"/>
                </a:solidFill>
                <a:latin typeface="OfficinaSerifCTT" pitchFamily="2" charset="0"/>
              </a:rPr>
              <a:t>•</a:t>
            </a:r>
          </a:p>
        </p:txBody>
      </p:sp>
    </p:spTree>
    <p:extLst>
      <p:ext uri="{BB962C8B-B14F-4D97-AF65-F5344CB8AC3E}">
        <p14:creationId xmlns:p14="http://schemas.microsoft.com/office/powerpoint/2010/main" val="35526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3056" y="237265"/>
            <a:ext cx="8288098" cy="6216071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-252536" y="260648"/>
            <a:ext cx="2520280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827584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123728" y="260648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83768" y="518815"/>
            <a:ext cx="597443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rgbClr val="2C4196"/>
                </a:solidFill>
                <a:latin typeface="OfficinaSerifCTT" pitchFamily="2" charset="0"/>
              </a:rPr>
              <a:t>The ‘ecosystem’ </a:t>
            </a:r>
            <a:r>
              <a:rPr lang="en-GB" sz="3200" b="1" dirty="0" smtClean="0">
                <a:solidFill>
                  <a:srgbClr val="2C4196"/>
                </a:solidFill>
                <a:latin typeface="OfficinaSerifCTT" pitchFamily="2" charset="0"/>
              </a:rPr>
              <a:t>surrounding </a:t>
            </a:r>
            <a:r>
              <a:rPr lang="en-GB" sz="3200" b="1" dirty="0">
                <a:solidFill>
                  <a:srgbClr val="2C4196"/>
                </a:solidFill>
                <a:latin typeface="OfficinaSerifCTT" pitchFamily="2" charset="0"/>
              </a:rPr>
              <a:t>entrepreneurship </a:t>
            </a:r>
            <a:endParaRPr lang="nl-NL" sz="3000" dirty="0">
              <a:solidFill>
                <a:srgbClr val="2C4196"/>
              </a:solidFill>
              <a:latin typeface="OfficinaSerifCT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6961434" cy="3312368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8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-252536" y="260648"/>
            <a:ext cx="2520280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827584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2123728" y="260648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59" y="3155428"/>
            <a:ext cx="4046898" cy="3297908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123728" y="1124744"/>
            <a:ext cx="7020272" cy="2170188"/>
          </a:xfrm>
        </p:spPr>
        <p:txBody>
          <a:bodyPr>
            <a:noAutofit/>
          </a:bodyPr>
          <a:lstStyle/>
          <a:p>
            <a:r>
              <a:rPr lang="nl-NL" b="1" i="1" baseline="30000" dirty="0" smtClean="0">
                <a:solidFill>
                  <a:srgbClr val="2C4196"/>
                </a:solidFill>
                <a:latin typeface="OfficinaSerifCTT" pitchFamily="2" charset="0"/>
              </a:rPr>
              <a:t>“Education </a:t>
            </a:r>
            <a:r>
              <a:rPr lang="nl-NL" b="1" i="1" baseline="30000" dirty="0">
                <a:solidFill>
                  <a:srgbClr val="2C4196"/>
                </a:solidFill>
                <a:latin typeface="OfficinaSerifCTT" pitchFamily="2" charset="0"/>
              </a:rPr>
              <a:t>is </a:t>
            </a:r>
            <a:r>
              <a:rPr lang="nl-NL" b="1" i="1" baseline="30000" dirty="0" smtClean="0">
                <a:solidFill>
                  <a:srgbClr val="2C4196"/>
                </a:solidFill>
                <a:latin typeface="OfficinaSerifCTT" pitchFamily="2" charset="0"/>
              </a:rPr>
              <a:t>the </a:t>
            </a:r>
          </a:p>
          <a:p>
            <a:r>
              <a:rPr lang="nl-NL" b="1" i="1" baseline="30000" dirty="0" smtClean="0">
                <a:solidFill>
                  <a:srgbClr val="2C4196"/>
                </a:solidFill>
                <a:latin typeface="OfficinaSerifCTT" pitchFamily="2" charset="0"/>
              </a:rPr>
              <a:t>most </a:t>
            </a:r>
            <a:r>
              <a:rPr lang="nl-NL" b="1" i="1" baseline="30000" dirty="0">
                <a:solidFill>
                  <a:srgbClr val="2C4196"/>
                </a:solidFill>
                <a:latin typeface="OfficinaSerifCTT" pitchFamily="2" charset="0"/>
              </a:rPr>
              <a:t>powerful </a:t>
            </a:r>
            <a:r>
              <a:rPr lang="nl-NL" b="1" i="1" baseline="30000" dirty="0" smtClean="0">
                <a:solidFill>
                  <a:srgbClr val="2C4196"/>
                </a:solidFill>
                <a:latin typeface="OfficinaSerifCTT" pitchFamily="2" charset="0"/>
              </a:rPr>
              <a:t>weapon </a:t>
            </a:r>
          </a:p>
          <a:p>
            <a:r>
              <a:rPr lang="en-US" b="1" i="1" baseline="30000" dirty="0" smtClean="0">
                <a:solidFill>
                  <a:srgbClr val="2C4196"/>
                </a:solidFill>
                <a:latin typeface="OfficinaSerifCTT" pitchFamily="2" charset="0"/>
              </a:rPr>
              <a:t>which </a:t>
            </a:r>
            <a:r>
              <a:rPr lang="en-US" b="1" i="1" baseline="30000" dirty="0">
                <a:solidFill>
                  <a:srgbClr val="2C4196"/>
                </a:solidFill>
                <a:latin typeface="OfficinaSerifCTT" pitchFamily="2" charset="0"/>
              </a:rPr>
              <a:t>you can use </a:t>
            </a:r>
          </a:p>
          <a:p>
            <a:r>
              <a:rPr lang="en-US" b="1" i="1" baseline="30000" dirty="0" smtClean="0">
                <a:solidFill>
                  <a:srgbClr val="2C4196"/>
                </a:solidFill>
                <a:latin typeface="OfficinaSerifCTT" pitchFamily="2" charset="0"/>
              </a:rPr>
              <a:t>to </a:t>
            </a:r>
            <a:r>
              <a:rPr lang="nl-NL" b="1" i="1" baseline="30000" dirty="0" smtClean="0">
                <a:solidFill>
                  <a:srgbClr val="2C4196"/>
                </a:solidFill>
                <a:latin typeface="OfficinaSerifCTT" pitchFamily="2" charset="0"/>
              </a:rPr>
              <a:t>change the world.”</a:t>
            </a:r>
          </a:p>
          <a:p>
            <a:endParaRPr lang="en-GB" b="1" dirty="0" smtClean="0">
              <a:solidFill>
                <a:srgbClr val="2C4196"/>
              </a:solidFill>
              <a:latin typeface="OfficinaSerifCTT" pitchFamily="2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7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0506" y="217501"/>
            <a:ext cx="9361040" cy="6239169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-252536" y="260648"/>
            <a:ext cx="2520280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827584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2123728" y="260648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483768" y="518815"/>
            <a:ext cx="403244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rgbClr val="2C4196"/>
                </a:solidFill>
                <a:latin typeface="OfficinaSerifCTT" pitchFamily="2" charset="0"/>
              </a:rPr>
              <a:t>Multiple meanings of </a:t>
            </a:r>
            <a:r>
              <a:rPr lang="en-GB" sz="3200" b="1" dirty="0" smtClean="0">
                <a:solidFill>
                  <a:srgbClr val="2C4196"/>
                </a:solidFill>
                <a:latin typeface="OfficinaSerifCTT" pitchFamily="2" charset="0"/>
              </a:rPr>
              <a:t>the term </a:t>
            </a:r>
            <a:r>
              <a:rPr lang="en-GB" sz="3200" b="1" dirty="0">
                <a:solidFill>
                  <a:srgbClr val="2C4196"/>
                </a:solidFill>
                <a:latin typeface="OfficinaSerifCTT" pitchFamily="2" charset="0"/>
              </a:rPr>
              <a:t>governance</a:t>
            </a:r>
            <a:endParaRPr lang="nl-NL" sz="3000" dirty="0">
              <a:solidFill>
                <a:srgbClr val="2C4196"/>
              </a:solidFill>
              <a:latin typeface="OfficinaSerifCT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3808" y="2492896"/>
            <a:ext cx="5688632" cy="3456384"/>
          </a:xfrm>
        </p:spPr>
        <p:txBody>
          <a:bodyPr>
            <a:noAutofit/>
          </a:bodyPr>
          <a:lstStyle/>
          <a:p>
            <a:pPr algn="l"/>
            <a:r>
              <a:rPr lang="en-US" sz="2000" b="1" kern="2600" dirty="0" smtClean="0">
                <a:solidFill>
                  <a:srgbClr val="2C4196"/>
                </a:solidFill>
                <a:latin typeface="OfficinaSerifCTT" pitchFamily="2" charset="0"/>
              </a:rPr>
              <a:t>The Anglo-Saxon model</a:t>
            </a:r>
            <a:r>
              <a:rPr lang="en-US" sz="2000" kern="2600" dirty="0" smtClean="0">
                <a:solidFill>
                  <a:srgbClr val="2C4196"/>
                </a:solidFill>
                <a:latin typeface="OfficinaSerifCTT" pitchFamily="2" charset="0"/>
              </a:rPr>
              <a:t>, characterized as </a:t>
            </a:r>
            <a:r>
              <a:rPr lang="en-US" sz="2000" kern="2600" dirty="0" smtClean="0">
                <a:solidFill>
                  <a:srgbClr val="2C4196"/>
                </a:solidFill>
                <a:latin typeface="OfficinaSerifCTT" pitchFamily="2" charset="0"/>
              </a:rPr>
              <a:t>a conflict model: facts </a:t>
            </a:r>
            <a:r>
              <a:rPr lang="en-US" sz="2000" kern="2600" dirty="0" smtClean="0">
                <a:solidFill>
                  <a:srgbClr val="2C4196"/>
                </a:solidFill>
                <a:latin typeface="OfficinaSerifCTT" pitchFamily="2" charset="0"/>
              </a:rPr>
              <a:t>and opinions are made explicit.</a:t>
            </a:r>
          </a:p>
          <a:p>
            <a:pPr algn="l"/>
            <a:endParaRPr lang="en-US" sz="2000" kern="2600" dirty="0" smtClean="0">
              <a:solidFill>
                <a:srgbClr val="2C4196"/>
              </a:solidFill>
              <a:latin typeface="OfficinaSerifCTT" pitchFamily="2" charset="0"/>
            </a:endParaRPr>
          </a:p>
          <a:p>
            <a:pPr algn="l"/>
            <a:r>
              <a:rPr lang="en-US" sz="2000" b="1" kern="2600" dirty="0" smtClean="0">
                <a:solidFill>
                  <a:srgbClr val="2C4196"/>
                </a:solidFill>
                <a:latin typeface="OfficinaSerifCTT" pitchFamily="2" charset="0"/>
              </a:rPr>
              <a:t>The Rhineland model</a:t>
            </a:r>
            <a:r>
              <a:rPr lang="en-US" sz="2000" kern="2600" dirty="0" smtClean="0">
                <a:solidFill>
                  <a:srgbClr val="2C4196"/>
                </a:solidFill>
                <a:latin typeface="OfficinaSerifCTT" pitchFamily="2" charset="0"/>
              </a:rPr>
              <a:t>, characterized as the consensus model</a:t>
            </a:r>
            <a:r>
              <a:rPr lang="en-US" sz="2000" kern="2600" dirty="0" smtClean="0">
                <a:solidFill>
                  <a:srgbClr val="2C4196"/>
                </a:solidFill>
                <a:latin typeface="OfficinaSerifCTT" pitchFamily="2" charset="0"/>
              </a:rPr>
              <a:t>: common </a:t>
            </a:r>
            <a:r>
              <a:rPr lang="en-US" sz="2000" kern="2600" dirty="0" smtClean="0">
                <a:solidFill>
                  <a:srgbClr val="2C4196"/>
                </a:solidFill>
                <a:latin typeface="OfficinaSerifCTT" pitchFamily="2" charset="0"/>
              </a:rPr>
              <a:t>values are accentuated.</a:t>
            </a:r>
          </a:p>
          <a:p>
            <a:pPr algn="l"/>
            <a:endParaRPr lang="en-US" sz="2000" kern="2600" dirty="0" smtClean="0">
              <a:solidFill>
                <a:srgbClr val="2C4196"/>
              </a:solidFill>
              <a:latin typeface="OfficinaSerifCTT" pitchFamily="2" charset="0"/>
            </a:endParaRPr>
          </a:p>
          <a:p>
            <a:pPr algn="l"/>
            <a:r>
              <a:rPr lang="en-US" sz="2000" b="1" kern="2600" dirty="0" smtClean="0">
                <a:solidFill>
                  <a:srgbClr val="2C4196"/>
                </a:solidFill>
                <a:latin typeface="OfficinaSerifCTT" pitchFamily="2" charset="0"/>
              </a:rPr>
              <a:t>The Asian model</a:t>
            </a:r>
            <a:r>
              <a:rPr lang="en-US" sz="2000" kern="2600" dirty="0" smtClean="0">
                <a:solidFill>
                  <a:srgbClr val="2C4196"/>
                </a:solidFill>
                <a:latin typeface="OfficinaSerifCTT" pitchFamily="2" charset="0"/>
              </a:rPr>
              <a:t>, characterized as the familiar model: </a:t>
            </a:r>
            <a:r>
              <a:rPr lang="en-US" sz="2000" kern="2600" dirty="0" smtClean="0">
                <a:solidFill>
                  <a:srgbClr val="2C4196"/>
                </a:solidFill>
                <a:latin typeface="OfficinaSerifCTT" pitchFamily="2" charset="0"/>
              </a:rPr>
              <a:t>the </a:t>
            </a:r>
            <a:r>
              <a:rPr lang="en-US" sz="2000" kern="2600" dirty="0" smtClean="0">
                <a:solidFill>
                  <a:srgbClr val="2C4196"/>
                </a:solidFill>
                <a:latin typeface="OfficinaSerifCTT" pitchFamily="2" charset="0"/>
              </a:rPr>
              <a:t>collective consciousness/self-awareness is displayed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627784" y="2132856"/>
            <a:ext cx="6120680" cy="3858567"/>
          </a:xfrm>
          <a:prstGeom prst="rect">
            <a:avLst/>
          </a:prstGeom>
          <a:noFill/>
          <a:ln w="76200">
            <a:solidFill>
              <a:srgbClr val="E8BD0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44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1254" y="158448"/>
            <a:ext cx="9442332" cy="6294888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239344" y="260648"/>
            <a:ext cx="2412776" cy="6192688"/>
          </a:xfrm>
          <a:prstGeom prst="rect">
            <a:avLst/>
          </a:prstGeom>
          <a:solidFill>
            <a:srgbClr val="E8BD0A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4211960" y="260648"/>
            <a:ext cx="7560840" cy="61926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508104" y="260648"/>
            <a:ext cx="684076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0" y="6453336"/>
            <a:ext cx="9144000" cy="216024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0" y="6641976"/>
            <a:ext cx="9144000" cy="216024"/>
          </a:xfrm>
          <a:prstGeom prst="rect">
            <a:avLst/>
          </a:prstGeom>
          <a:solidFill>
            <a:srgbClr val="2C4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-36511" y="1"/>
            <a:ext cx="9180511" cy="260647"/>
          </a:xfrm>
          <a:prstGeom prst="rect">
            <a:avLst/>
          </a:prstGeom>
          <a:solidFill>
            <a:srgbClr val="E8BD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868144" y="518815"/>
            <a:ext cx="3275856" cy="2118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000" b="1" dirty="0">
                <a:solidFill>
                  <a:srgbClr val="2C4196"/>
                </a:solidFill>
                <a:latin typeface="OfficinaSerifCTT" pitchFamily="2" charset="0"/>
              </a:rPr>
              <a:t>Operating strategically </a:t>
            </a:r>
            <a:endParaRPr lang="en-GB" sz="3000" b="1" dirty="0" smtClean="0">
              <a:solidFill>
                <a:srgbClr val="2C4196"/>
              </a:solidFill>
              <a:latin typeface="OfficinaSerifCTT" pitchFamily="2" charset="0"/>
            </a:endParaRPr>
          </a:p>
          <a:p>
            <a:pPr algn="l"/>
            <a:r>
              <a:rPr lang="en-GB" sz="3000" b="1" dirty="0" smtClean="0">
                <a:solidFill>
                  <a:srgbClr val="2C4196"/>
                </a:solidFill>
                <a:latin typeface="OfficinaSerifCTT" pitchFamily="2" charset="0"/>
              </a:rPr>
              <a:t>in the network </a:t>
            </a:r>
            <a:r>
              <a:rPr lang="en-GB" sz="3000" b="1" dirty="0">
                <a:solidFill>
                  <a:srgbClr val="2C4196"/>
                </a:solidFill>
                <a:latin typeface="OfficinaSerifCTT" pitchFamily="2" charset="0"/>
              </a:rPr>
              <a:t>economy</a:t>
            </a:r>
            <a:endParaRPr lang="nl-NL" sz="3000" dirty="0">
              <a:solidFill>
                <a:srgbClr val="2C4196"/>
              </a:solidFill>
              <a:latin typeface="OfficinaSerif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327</Words>
  <Application>Microsoft Office PowerPoint</Application>
  <PresentationFormat>Diavoorstelling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OfficinaSerifCTT</vt:lpstr>
      <vt:lpstr>Office Theme</vt:lpstr>
      <vt:lpstr>On Our Way to a World  Larger Than Ourselves </vt:lpstr>
      <vt:lpstr>PowerPoint-presentatie</vt:lpstr>
      <vt:lpstr>PowerPoint-presentatie</vt:lpstr>
      <vt:lpstr>Dimensions in corporate  social responsibility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Curacao and her prospects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Our Way to a World  Larger Than Ourselves</dc:title>
  <dc:creator>Caro</dc:creator>
  <cp:lastModifiedBy>Caro</cp:lastModifiedBy>
  <cp:revision>31</cp:revision>
  <dcterms:created xsi:type="dcterms:W3CDTF">2014-02-18T09:42:30Z</dcterms:created>
  <dcterms:modified xsi:type="dcterms:W3CDTF">2014-02-24T09:45:33Z</dcterms:modified>
</cp:coreProperties>
</file>